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81" r:id="rId3"/>
    <p:sldId id="282" r:id="rId4"/>
    <p:sldId id="283" r:id="rId5"/>
    <p:sldId id="284" r:id="rId6"/>
    <p:sldId id="285" r:id="rId7"/>
    <p:sldId id="286" r:id="rId8"/>
    <p:sldId id="287" r:id="rId9"/>
    <p:sldId id="28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79"/>
    <p:restoredTop sz="89015"/>
  </p:normalViewPr>
  <p:slideViewPr>
    <p:cSldViewPr snapToGrid="0" snapToObjects="1">
      <p:cViewPr>
        <p:scale>
          <a:sx n="120" d="100"/>
          <a:sy n="120"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EA07B-5DEE-9144-B4CF-FE22A25B7C3A}" type="datetimeFigureOut">
              <a:t>12/02/2023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3651D-E093-344A-9F2C-3B2639B9936A}" type="slidenum">
              <a:t>‹#›</a:t>
            </a:fld>
            <a:endParaRPr lang="en-US"/>
          </a:p>
        </p:txBody>
      </p:sp>
    </p:spTree>
    <p:extLst>
      <p:ext uri="{BB962C8B-B14F-4D97-AF65-F5344CB8AC3E}">
        <p14:creationId xmlns:p14="http://schemas.microsoft.com/office/powerpoint/2010/main" val="168192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GV đặt câu hỏi khai thác nội dung bài hát để dẫn dắt vào chủ đề. Chẳng hạn, </a:t>
            </a:r>
          </a:p>
          <a:p>
            <a:r>
              <a:rPr lang="vi-VN" sz="1200" kern="1200" dirty="0">
                <a:solidFill>
                  <a:schemeClr val="tx1"/>
                </a:solidFill>
                <a:effectLst/>
                <a:latin typeface="+mn-lt"/>
                <a:ea typeface="+mn-ea"/>
                <a:cs typeface="+mn-cs"/>
              </a:rPr>
              <a:t>+ Khi nhận được lì xì, bạn nhỏ trong bài hát đã làm gì? Tại sao bạn ấy lại làm như vậy?</a:t>
            </a:r>
            <a:r>
              <a:rPr lang="vi-VN" dirty="0">
                <a:effectLst/>
              </a:rPr>
              <a:t> </a:t>
            </a:r>
            <a:endParaRPr lang="vi-VN" dirty="0"/>
          </a:p>
        </p:txBody>
      </p:sp>
      <p:sp>
        <p:nvSpPr>
          <p:cNvPr id="4" name="Slide Number Placeholder 3"/>
          <p:cNvSpPr>
            <a:spLocks noGrp="1"/>
          </p:cNvSpPr>
          <p:nvPr>
            <p:ph type="sldNum" sz="quarter" idx="5"/>
          </p:nvPr>
        </p:nvSpPr>
        <p:spPr/>
        <p:txBody>
          <a:bodyPr/>
          <a:lstStyle/>
          <a:p>
            <a:fld id="{9693651D-E093-344A-9F2C-3B2639B9936A}" type="slidenum">
              <a:rPr lang="en-US" smtClean="0"/>
              <a:t>3</a:t>
            </a:fld>
            <a:endParaRPr lang="en-US"/>
          </a:p>
        </p:txBody>
      </p:sp>
    </p:spTree>
    <p:extLst>
      <p:ext uri="{BB962C8B-B14F-4D97-AF65-F5344CB8AC3E}">
        <p14:creationId xmlns:p14="http://schemas.microsoft.com/office/powerpoint/2010/main" val="42066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vi-VN" sz="1200" kern="1200" dirty="0">
                <a:solidFill>
                  <a:schemeClr val="tx1"/>
                </a:solidFill>
                <a:effectLst/>
                <a:latin typeface="+mn-lt"/>
                <a:ea typeface="+mn-ea"/>
                <a:cs typeface="+mn-cs"/>
              </a:rPr>
              <a:t>Gợi ý:</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1: Tiết kiệm bằng cách cất giữ một khoản tiền đã định trước, có thể bỏ vào “lợn tiết kiệm”, gửi tiết kiệm ở ngân hàng…</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2: Lựa chọn mua sắm ở những nơi (cửa hàng, đại lý hoặc online…) có giá thành rẻ hơn với cùng một mặt hàng, chất lượng tương đương…</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3: Lựa chọn mua sắm vào các đợt giảm giá.</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4: Sử dụng lại những đồ của người thân vẫn còn tốt, phù hợp.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3651D-E093-344A-9F2C-3B2639B9936A}" type="slidenum">
              <a:rPr lang="en-US" smtClean="0"/>
              <a:t>4</a:t>
            </a:fld>
            <a:endParaRPr lang="en-US"/>
          </a:p>
        </p:txBody>
      </p:sp>
    </p:spTree>
    <p:extLst>
      <p:ext uri="{BB962C8B-B14F-4D97-AF65-F5344CB8AC3E}">
        <p14:creationId xmlns:p14="http://schemas.microsoft.com/office/powerpoint/2010/main" val="193798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vi-VN" sz="1200" kern="1200" dirty="0">
                <a:solidFill>
                  <a:schemeClr val="tx1"/>
                </a:solidFill>
                <a:effectLst/>
                <a:latin typeface="+mn-lt"/>
                <a:ea typeface="+mn-ea"/>
                <a:cs typeface="+mn-cs"/>
              </a:rPr>
              <a:t>Gợi ý:</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1: Tiết kiệm bằng cách cất giữ một khoản tiền đã định trước, có thể bỏ vào “lợn tiết kiệm”, gửi tiết kiệm ở ngân hàng…</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2: Lựa chọn mua sắm ở những nơi (cửa hàng, đại lý hoặc online…) có giá thành rẻ hơn với cùng một mặt hàng, chất lượng tương đương…</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3: Lựa chọn mua sắm vào các đợt giảm giá.</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Tranh 4: Sử dụng lại những đồ của người thân vẫn còn tốt, phù hợp. </a:t>
            </a:r>
          </a:p>
          <a:p>
            <a:pPr eaLnBrk="0" hangingPunct="0"/>
            <a:r>
              <a:rPr lang="vi-VN" sz="1200" kern="1200" dirty="0">
                <a:solidFill>
                  <a:schemeClr val="tx1"/>
                </a:solidFill>
                <a:effectLst/>
                <a:latin typeface="+mn-lt"/>
                <a:ea typeface="+mn-ea"/>
                <a:cs typeface="+mn-cs"/>
              </a:rPr>
              <a:t>– GV có thể đặt thêm câu hỏi cho HS:</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Em và gia đình còn có cách tiết kiệm tiền nào khác không?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3651D-E093-344A-9F2C-3B2639B9936A}" type="slidenum">
              <a:rPr lang="en-US" smtClean="0"/>
              <a:t>5</a:t>
            </a:fld>
            <a:endParaRPr lang="en-US"/>
          </a:p>
        </p:txBody>
      </p:sp>
    </p:spTree>
    <p:extLst>
      <p:ext uri="{BB962C8B-B14F-4D97-AF65-F5344CB8AC3E}">
        <p14:creationId xmlns:p14="http://schemas.microsoft.com/office/powerpoint/2010/main" val="26894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vi-VN" sz="1200" kern="1200" dirty="0">
                <a:solidFill>
                  <a:schemeClr val="tx1"/>
                </a:solidFill>
                <a:effectLst/>
                <a:latin typeface="+mn-lt"/>
                <a:ea typeface="+mn-ea"/>
                <a:cs typeface="+mn-cs"/>
              </a:rPr>
              <a:t>Gợi ý:</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GV có thể dẫn dắt hoặc đặt thêm các câu hỏi, ví dụ:</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Gia đình em thường mua sắm những món hàng cho năm mới ở đâu? Tại sao?</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Gia đình em thường thảo luận về giá của các mặt hàng cũng như sự lựa chọn các mặt hàng sử dụng trong dịp năm mới như thế nào?</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Gia đình em có sử dụng lại những đồ dùng trong năm mới của những năm trước không?</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GV chốt lại một số cách tiết kiệm tiền phổ biến và dẫn dắt, chuyển tiếp sang hoạt động sau.</a:t>
            </a:r>
            <a:endParaRPr lang="en-US" sz="1200" kern="1200" dirty="0">
              <a:solidFill>
                <a:schemeClr val="tx1"/>
              </a:solidFill>
              <a:effectLst/>
              <a:latin typeface="+mn-lt"/>
              <a:ea typeface="+mn-ea"/>
              <a:cs typeface="+mn-cs"/>
            </a:endParaRPr>
          </a:p>
          <a:p>
            <a:pPr eaLnBrk="0" hangingPunct="0"/>
            <a:r>
              <a:rPr lang="vi-VN" sz="1200" b="1" i="1" kern="1200" dirty="0">
                <a:solidFill>
                  <a:schemeClr val="tx1"/>
                </a:solidFill>
                <a:effectLst/>
                <a:latin typeface="+mn-lt"/>
                <a:ea typeface="+mn-ea"/>
                <a:cs typeface="+mn-cs"/>
              </a:rPr>
              <a:t>Lưu ý:</a:t>
            </a:r>
            <a:endParaRPr lang="en-US" sz="1200" b="1" i="1" kern="1200" dirty="0">
              <a:solidFill>
                <a:schemeClr val="tx1"/>
              </a:solidFill>
              <a:effectLst/>
              <a:latin typeface="+mn-lt"/>
              <a:ea typeface="+mn-ea"/>
              <a:cs typeface="+mn-cs"/>
            </a:endParaRPr>
          </a:p>
          <a:p>
            <a:pPr eaLnBrk="0" hangingPunct="0"/>
            <a:r>
              <a:rPr lang="vi-VN" sz="1200" i="1" kern="1200" dirty="0">
                <a:solidFill>
                  <a:schemeClr val="tx1"/>
                </a:solidFill>
                <a:effectLst/>
                <a:latin typeface="+mn-lt"/>
                <a:ea typeface="+mn-ea"/>
                <a:cs typeface="+mn-cs"/>
              </a:rPr>
              <a:t>Hoạt động này kết nối với Hoạt động 1, 2, 3 GV yêu cầu HS trong lúc so sánh giá những món hàng cần mua cần căn cứ vào nhu cầu và mức thu nhập của gia đình. Gợi ý cho HS nhớ lại những món đồ năm trước bị bỏ đi, hoặc ít được sử dụng.</a:t>
            </a:r>
            <a:endParaRPr lang="en-US"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GV có thể gợi ý cho HS tính toán số lượng những món hàng đồ thực sự cần thiết và phù hợp với nhu cầu, tránh lãng phí.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3651D-E093-344A-9F2C-3B2639B9936A}" type="slidenum">
              <a:rPr lang="en-US" smtClean="0"/>
              <a:t>6</a:t>
            </a:fld>
            <a:endParaRPr lang="en-US"/>
          </a:p>
        </p:txBody>
      </p:sp>
    </p:spTree>
    <p:extLst>
      <p:ext uri="{BB962C8B-B14F-4D97-AF65-F5344CB8AC3E}">
        <p14:creationId xmlns:p14="http://schemas.microsoft.com/office/powerpoint/2010/main" val="382735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vi-VN" sz="1200" kern="1200" dirty="0">
                <a:solidFill>
                  <a:schemeClr val="tx1"/>
                </a:solidFill>
                <a:effectLst/>
                <a:latin typeface="+mn-lt"/>
                <a:ea typeface="+mn-ea"/>
                <a:cs typeface="+mn-cs"/>
              </a:rPr>
              <a:t>Gợi ý:</a:t>
            </a:r>
          </a:p>
          <a:p>
            <a:pPr eaLnBrk="0" hangingPunct="0"/>
            <a:r>
              <a:rPr lang="vi-VN" sz="1200" kern="1200" dirty="0">
                <a:solidFill>
                  <a:schemeClr val="tx1"/>
                </a:solidFill>
                <a:effectLst/>
                <a:latin typeface="+mn-lt"/>
                <a:ea typeface="+mn-ea"/>
                <a:cs typeface="+mn-cs"/>
              </a:rPr>
              <a:t>- GV đặt một số câu hỏi gợi mở để HS thảo luận, chẳng hạn:</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Thế nào là một món hàng được mua bị gọi “đắt” hoặc ngược lại là “rẻ”?</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Lợi ích của việc mua được món hàng với giá “rẻ” là gì? Ngược lại, nếu mua món hàng với giá “đắt” thì thế nào?</a:t>
            </a:r>
          </a:p>
          <a:p>
            <a:pPr eaLnBrk="0" hangingPunct="0"/>
            <a:r>
              <a:rPr lang="vi-VN" sz="1200" kern="1200" dirty="0">
                <a:solidFill>
                  <a:schemeClr val="tx1"/>
                </a:solidFill>
                <a:effectLst/>
                <a:latin typeface="+mn-lt"/>
                <a:ea typeface="+mn-ea"/>
                <a:cs typeface="+mn-cs"/>
              </a:rPr>
              <a:t>+ Làm thế nào để chúng ta biết món hàng chúng ta muốn mua là “đắt” hay “rẻ”?</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Chú ý:</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Có thể nhiều em chưa có trải nghiệm mua sắm, hoặc so sánh giá, thông qua thảo luận các em có thể có những nhận thức ban đầu (có thể chưa đúng) về hoạt động so sánh giá.</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GV có thể có sự giải thích thế nào là so sánh giá, và tại sao/mục đích phải so sánh giá.</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 GV sẽ đưa ra cách/phương pháp so sánh giá ở nhiệm vụ sau.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3651D-E093-344A-9F2C-3B2639B9936A}" type="slidenum">
              <a:rPr lang="en-US" smtClean="0"/>
              <a:t>7</a:t>
            </a:fld>
            <a:endParaRPr lang="en-US"/>
          </a:p>
        </p:txBody>
      </p:sp>
    </p:spTree>
    <p:extLst>
      <p:ext uri="{BB962C8B-B14F-4D97-AF65-F5344CB8AC3E}">
        <p14:creationId xmlns:p14="http://schemas.microsoft.com/office/powerpoint/2010/main" val="605401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vi-VN" sz="1200" kern="1200" dirty="0">
                <a:solidFill>
                  <a:schemeClr val="tx1"/>
                </a:solidFill>
                <a:effectLst/>
                <a:latin typeface="+mn-lt"/>
                <a:ea typeface="+mn-ea"/>
                <a:cs typeface="+mn-cs"/>
              </a:rPr>
              <a:t>Gợi ý:</a:t>
            </a:r>
          </a:p>
          <a:p>
            <a:pPr eaLnBrk="0" hangingPunct="0"/>
            <a:r>
              <a:rPr lang="vi-VN" sz="1200" kern="1200" dirty="0">
                <a:solidFill>
                  <a:schemeClr val="tx1"/>
                </a:solidFill>
                <a:effectLst/>
                <a:latin typeface="+mn-lt"/>
                <a:ea typeface="+mn-ea"/>
                <a:cs typeface="+mn-cs"/>
              </a:rPr>
              <a:t>- So sánh hình thức: khối lượng, chất liệu;</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So sánh mới bán: chợ, siêu thị, trang thương mại điện tử,…</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So sánh thời gian: lúc mặt hàng mới ra và sau một thời gian</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GV gọi đại diện một số nhóm lên chia sẻ, các nhóm khác đặt câu hỏi để làm rõ (nếu cần);</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GV yêu cầu mỗi nhóm HS ngoài việc đưa ra ý kiến thảo luận, còn đưa thêm ví dụ minh hoạ.</a:t>
            </a:r>
            <a:endParaRPr lang="en-US" sz="1200" kern="1200" dirty="0">
              <a:solidFill>
                <a:schemeClr val="tx1"/>
              </a:solidFill>
              <a:effectLst/>
              <a:latin typeface="+mn-lt"/>
              <a:ea typeface="+mn-ea"/>
              <a:cs typeface="+mn-cs"/>
            </a:endParaRPr>
          </a:p>
          <a:p>
            <a:pPr eaLnBrk="0" hangingPunct="0"/>
            <a:r>
              <a:rPr lang="vi-VN" sz="1200" kern="1200" dirty="0">
                <a:solidFill>
                  <a:schemeClr val="tx1"/>
                </a:solidFill>
                <a:effectLst/>
                <a:latin typeface="+mn-lt"/>
                <a:ea typeface="+mn-ea"/>
                <a:cs typeface="+mn-cs"/>
              </a:rPr>
              <a:t>- GV sử dụng các ví dụ của các em để phân tích và đưa ra các cách so sánh giá.</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3651D-E093-344A-9F2C-3B2639B9936A}" type="slidenum">
              <a:rPr lang="en-US" smtClean="0"/>
              <a:t>8</a:t>
            </a:fld>
            <a:endParaRPr lang="en-US"/>
          </a:p>
        </p:txBody>
      </p:sp>
    </p:spTree>
    <p:extLst>
      <p:ext uri="{BB962C8B-B14F-4D97-AF65-F5344CB8AC3E}">
        <p14:creationId xmlns:p14="http://schemas.microsoft.com/office/powerpoint/2010/main" val="171424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dirty="0">
                <a:solidFill>
                  <a:schemeClr val="tx1"/>
                </a:solidFill>
                <a:effectLst/>
                <a:latin typeface="+mn-lt"/>
                <a:ea typeface="+mn-ea"/>
                <a:cs typeface="+mn-cs"/>
              </a:rPr>
              <a:t>Tổng kết</a:t>
            </a:r>
          </a:p>
          <a:p>
            <a:r>
              <a:rPr lang="vi-VN" sz="1200" kern="1200" dirty="0">
                <a:solidFill>
                  <a:schemeClr val="tx1"/>
                </a:solidFill>
                <a:effectLst/>
                <a:latin typeface="+mn-lt"/>
                <a:ea typeface="+mn-ea"/>
                <a:cs typeface="+mn-cs"/>
              </a:rPr>
              <a:t>- Mời một bạn nhắc lại điều chúng ta đã cùng chia sẻ, trải nghiệm trong tiết học.</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Trong khi đi mua sắm, chúng ta cần: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Khảo sát GIÁ của mặt hàng dự kiến mua, theo các tiêu chí: hình thức: khối lượng, chất liệu…; nơi bán: chợ, siêu thị, trang thương mại điện tử…; thời gian: lúc mặt hàng mới ra hoặc sau một thời gian…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So sánh giá là hoạt động cần thiết và quan trọng để mua được hàng hoá đảm bảo chất lượng với giá cả phù hợp, góp phần tiết kiệm tiền bạc cho gia đình.</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3651D-E093-344A-9F2C-3B2639B9936A}" type="slidenum">
              <a:rPr lang="en-US" smtClean="0"/>
              <a:t>9</a:t>
            </a:fld>
            <a:endParaRPr lang="en-US"/>
          </a:p>
        </p:txBody>
      </p:sp>
    </p:spTree>
    <p:extLst>
      <p:ext uri="{BB962C8B-B14F-4D97-AF65-F5344CB8AC3E}">
        <p14:creationId xmlns:p14="http://schemas.microsoft.com/office/powerpoint/2010/main" val="35734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61466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56376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28265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204458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369075-9A0D-C346-8EAB-489A20EE2E4C}" type="datetimeFigureOut">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45736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69075-9A0D-C346-8EAB-489A20EE2E4C}" type="datetimeFigureOut">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94387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369075-9A0D-C346-8EAB-489A20EE2E4C}" type="datetimeFigureOut">
              <a:t>12/02/2023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00312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69075-9A0D-C346-8EAB-489A20EE2E4C}" type="datetimeFigureOut">
              <a:t>12/02/2023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78022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69075-9A0D-C346-8EAB-489A20EE2E4C}" type="datetimeFigureOut">
              <a:t>12/02/2023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43086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369075-9A0D-C346-8EAB-489A20EE2E4C}" type="datetimeFigureOut">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04382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369075-9A0D-C346-8EAB-489A20EE2E4C}" type="datetimeFigureOut">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743349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9075-9A0D-C346-8EAB-489A20EE2E4C}" type="datetimeFigureOut">
              <a:t>12/02/2023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F3A5B-15E4-E047-90D4-FCD417AC803D}" type="slidenum">
              <a:t>‹#›</a:t>
            </a:fld>
            <a:endParaRPr lang="en-US"/>
          </a:p>
        </p:txBody>
      </p:sp>
    </p:spTree>
    <p:extLst>
      <p:ext uri="{BB962C8B-B14F-4D97-AF65-F5344CB8AC3E}">
        <p14:creationId xmlns:p14="http://schemas.microsoft.com/office/powerpoint/2010/main" val="155854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1" Type="http://schemas.openxmlformats.org/officeDocument/2006/relationships/video" Target="https://www.youtube.com/embed/H9-77tWxi6o?feature=oembed" TargetMode="Externa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6448"/>
            <a:ext cx="12192000" cy="6858000"/>
            <a:chOff x="0" y="-6448"/>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48"/>
              <a:ext cx="12192000" cy="6858000"/>
            </a:xfrm>
            <a:prstGeom prst="rect">
              <a:avLst/>
            </a:prstGeom>
          </p:spPr>
        </p:pic>
        <p:sp>
          <p:nvSpPr>
            <p:cNvPr id="5" name="Rounded Rectangle 4"/>
            <p:cNvSpPr/>
            <p:nvPr/>
          </p:nvSpPr>
          <p:spPr>
            <a:xfrm>
              <a:off x="0" y="5748173"/>
              <a:ext cx="12192000" cy="1103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n w="0"/>
                  <a:solidFill>
                    <a:srgbClr val="C00000"/>
                  </a:solidFill>
                  <a:effectLst>
                    <a:outerShdw blurRad="38100" dist="25400" dir="5400000" algn="ctr" rotWithShape="0">
                      <a:srgbClr val="6E747A">
                        <a:alpha val="43000"/>
                      </a:srgbClr>
                    </a:outerShdw>
                  </a:effectLst>
                </a:rPr>
                <a:t>CHỦ ĐỀ 5</a:t>
              </a:r>
            </a:p>
            <a:p>
              <a:pPr algn="ctr"/>
              <a:r>
                <a:rPr lang="en-US" sz="3200" dirty="0">
                  <a:ln w="0"/>
                  <a:solidFill>
                    <a:srgbClr val="C00000"/>
                  </a:solidFill>
                  <a:effectLst>
                    <a:outerShdw blurRad="38100" dist="25400" dir="5400000" algn="ctr" rotWithShape="0">
                      <a:srgbClr val="6E747A">
                        <a:alpha val="43000"/>
                      </a:srgbClr>
                    </a:outerShdw>
                  </a:effectLst>
                </a:rPr>
                <a:t>CHÀO NĂM MỚI VÀ CHI TIÊU TIẾT KIỆM</a:t>
              </a:r>
            </a:p>
          </p:txBody>
        </p:sp>
      </p:grpSp>
    </p:spTree>
    <p:extLst>
      <p:ext uri="{BB962C8B-B14F-4D97-AF65-F5344CB8AC3E}">
        <p14:creationId xmlns:p14="http://schemas.microsoft.com/office/powerpoint/2010/main" val="121410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8977"/>
            <a:ext cx="10515600" cy="976658"/>
          </a:xfrm>
        </p:spPr>
        <p:txBody>
          <a:bodyPr/>
          <a:lstStyle/>
          <a:p>
            <a:pPr algn="ctr"/>
            <a:r>
              <a:rPr lang="en-US" dirty="0">
                <a:ln w="0"/>
                <a:solidFill>
                  <a:srgbClr val="C00000"/>
                </a:solidFill>
                <a:effectLst>
                  <a:outerShdw blurRad="38100" dist="25400" dir="5400000" algn="ctr" rotWithShape="0">
                    <a:srgbClr val="6E747A">
                      <a:alpha val="43000"/>
                    </a:srgbClr>
                  </a:outerShdw>
                </a:effectLst>
                <a:latin typeface="Times New Roman" charset="0"/>
                <a:ea typeface="Times New Roman" charset="0"/>
                <a:cs typeface="Times New Roman" charset="0"/>
              </a:rPr>
              <a:t>CHỦ ĐỀ 5</a:t>
            </a:r>
          </a:p>
        </p:txBody>
      </p:sp>
      <p:sp>
        <p:nvSpPr>
          <p:cNvPr id="4" name="Rectangle 3"/>
          <p:cNvSpPr/>
          <p:nvPr/>
        </p:nvSpPr>
        <p:spPr>
          <a:xfrm>
            <a:off x="96611" y="2271596"/>
            <a:ext cx="11998798" cy="830997"/>
          </a:xfrm>
          <a:prstGeom prst="rect">
            <a:avLst/>
          </a:prstGeom>
          <a:noFill/>
        </p:spPr>
        <p:txBody>
          <a:bodyPr wrap="none" lIns="91440" tIns="45720" rIns="91440" bIns="45720">
            <a:spAutoFit/>
          </a:bodyPr>
          <a:lstStyle/>
          <a:p>
            <a:pPr algn="ctr"/>
            <a:r>
              <a:rPr lang="vi-VN" sz="4800" b="1" dirty="0">
                <a:ln w="22225">
                  <a:solidFill>
                    <a:schemeClr val="accent2"/>
                  </a:solidFill>
                  <a:prstDash val="solid"/>
                </a:ln>
                <a:solidFill>
                  <a:srgbClr val="C00000"/>
                </a:solidFill>
              </a:rPr>
              <a:t>CHÀO NĂM MỚI VÀ CHI TIÊU TIẾT KIỆM</a:t>
            </a:r>
            <a:endParaRPr lang="vi-VN" sz="4800" b="1" cap="none" spc="0" dirty="0">
              <a:ln w="22225">
                <a:solidFill>
                  <a:schemeClr val="accent2"/>
                </a:solidFill>
                <a:prstDash val="solid"/>
              </a:ln>
              <a:solidFill>
                <a:srgbClr val="C00000"/>
              </a:solidFill>
              <a:effectLst/>
            </a:endParaRPr>
          </a:p>
        </p:txBody>
      </p:sp>
      <p:sp>
        <p:nvSpPr>
          <p:cNvPr id="6" name="Rectangle 5"/>
          <p:cNvSpPr/>
          <p:nvPr/>
        </p:nvSpPr>
        <p:spPr>
          <a:xfrm>
            <a:off x="0" y="-1612"/>
            <a:ext cx="12192000" cy="584775"/>
          </a:xfrm>
          <a:prstGeom prst="rect">
            <a:avLst/>
          </a:prstGeom>
          <a:solidFill>
            <a:schemeClr val="accent6">
              <a:lumMod val="60000"/>
              <a:lumOff val="40000"/>
            </a:schemeClr>
          </a:solidFill>
        </p:spPr>
        <p:txBody>
          <a:bodyPr wrap="square" lIns="91440" tIns="45720" rIns="91440" bIns="45720">
            <a:spAutoFit/>
          </a:bodyPr>
          <a:lstStyle/>
          <a:p>
            <a:pPr algn="ctr"/>
            <a:r>
              <a:rPr lang="en-US" sz="3200" b="1">
                <a:ln w="22225">
                  <a:solidFill>
                    <a:schemeClr val="accent2"/>
                  </a:solidFill>
                  <a:prstDash val="solid"/>
                </a:ln>
                <a:solidFill>
                  <a:schemeClr val="accent2">
                    <a:lumMod val="40000"/>
                    <a:lumOff val="60000"/>
                  </a:schemeClr>
                </a:solidFill>
              </a:rPr>
              <a:t>HOẠT ĐỘNG TRẢI NGHIỆM 4</a:t>
            </a:r>
          </a:p>
        </p:txBody>
      </p:sp>
      <p:sp>
        <p:nvSpPr>
          <p:cNvPr id="10" name="TextBox 9"/>
          <p:cNvSpPr txBox="1"/>
          <p:nvPr/>
        </p:nvSpPr>
        <p:spPr>
          <a:xfrm>
            <a:off x="5585791" y="3309730"/>
            <a:ext cx="1499321" cy="584775"/>
          </a:xfrm>
          <a:prstGeom prst="rect">
            <a:avLst/>
          </a:prstGeom>
          <a:noFill/>
        </p:spPr>
        <p:txBody>
          <a:bodyPr wrap="none" rtlCol="0">
            <a:spAutoFit/>
          </a:bodyPr>
          <a:lstStyle/>
          <a:p>
            <a:r>
              <a:rPr lang="en-US" sz="3200" dirty="0" err="1"/>
              <a:t>Tuần</a:t>
            </a:r>
            <a:r>
              <a:rPr lang="en-US" sz="3200" dirty="0"/>
              <a:t> 18</a:t>
            </a:r>
          </a:p>
        </p:txBody>
      </p:sp>
      <p:pic>
        <p:nvPicPr>
          <p:cNvPr id="5" name="Picture 4">
            <a:extLst>
              <a:ext uri="{FF2B5EF4-FFF2-40B4-BE49-F238E27FC236}">
                <a16:creationId xmlns:a16="http://schemas.microsoft.com/office/drawing/2014/main" xmlns="" id="{3594D139-C4F6-654D-A5D1-8D6AC97557D9}"/>
              </a:ext>
            </a:extLst>
          </p:cNvPr>
          <p:cNvPicPr>
            <a:picLocks noChangeAspect="1"/>
          </p:cNvPicPr>
          <p:nvPr/>
        </p:nvPicPr>
        <p:blipFill>
          <a:blip r:embed="rId2"/>
          <a:stretch>
            <a:fillRect/>
          </a:stretch>
        </p:blipFill>
        <p:spPr>
          <a:xfrm>
            <a:off x="0" y="4267200"/>
            <a:ext cx="3920418" cy="2590800"/>
          </a:xfrm>
          <a:prstGeom prst="rect">
            <a:avLst/>
          </a:prstGeom>
        </p:spPr>
      </p:pic>
      <p:pic>
        <p:nvPicPr>
          <p:cNvPr id="12" name="Picture 11">
            <a:extLst>
              <a:ext uri="{FF2B5EF4-FFF2-40B4-BE49-F238E27FC236}">
                <a16:creationId xmlns:a16="http://schemas.microsoft.com/office/drawing/2014/main" xmlns="" id="{E90DFC84-310A-AD47-8897-B556BFC90911}"/>
              </a:ext>
            </a:extLst>
          </p:cNvPr>
          <p:cNvPicPr>
            <a:picLocks noChangeAspect="1"/>
          </p:cNvPicPr>
          <p:nvPr/>
        </p:nvPicPr>
        <p:blipFill>
          <a:blip r:embed="rId3"/>
          <a:stretch>
            <a:fillRect/>
          </a:stretch>
        </p:blipFill>
        <p:spPr>
          <a:xfrm>
            <a:off x="3884560" y="4267200"/>
            <a:ext cx="3920418" cy="2591382"/>
          </a:xfrm>
          <a:prstGeom prst="rect">
            <a:avLst/>
          </a:prstGeom>
        </p:spPr>
      </p:pic>
      <p:pic>
        <p:nvPicPr>
          <p:cNvPr id="14" name="Picture 13">
            <a:extLst>
              <a:ext uri="{FF2B5EF4-FFF2-40B4-BE49-F238E27FC236}">
                <a16:creationId xmlns:a16="http://schemas.microsoft.com/office/drawing/2014/main" xmlns="" id="{7A65DFA5-59D4-4742-8715-F74BBA559BA1}"/>
              </a:ext>
            </a:extLst>
          </p:cNvPr>
          <p:cNvPicPr>
            <a:picLocks noChangeAspect="1"/>
          </p:cNvPicPr>
          <p:nvPr/>
        </p:nvPicPr>
        <p:blipFill>
          <a:blip r:embed="rId4"/>
          <a:stretch>
            <a:fillRect/>
          </a:stretch>
        </p:blipFill>
        <p:spPr>
          <a:xfrm>
            <a:off x="7779414" y="4267200"/>
            <a:ext cx="4369762" cy="2543248"/>
          </a:xfrm>
          <a:prstGeom prst="rect">
            <a:avLst/>
          </a:prstGeom>
        </p:spPr>
      </p:pic>
    </p:spTree>
    <p:extLst>
      <p:ext uri="{BB962C8B-B14F-4D97-AF65-F5344CB8AC3E}">
        <p14:creationId xmlns:p14="http://schemas.microsoft.com/office/powerpoint/2010/main" val="177736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E95236A-A1E0-7AE3-F537-A0F935859C72}"/>
              </a:ext>
            </a:extLst>
          </p:cNvPr>
          <p:cNvSpPr txBox="1"/>
          <p:nvPr/>
        </p:nvSpPr>
        <p:spPr>
          <a:xfrm>
            <a:off x="354650" y="278095"/>
            <a:ext cx="11481109" cy="1200329"/>
          </a:xfrm>
          <a:prstGeom prst="rect">
            <a:avLst/>
          </a:prstGeom>
          <a:noFill/>
        </p:spPr>
        <p:txBody>
          <a:bodyPr wrap="square">
            <a:spAutoFit/>
          </a:bodyPr>
          <a:lstStyle/>
          <a:p>
            <a:pPr algn="just"/>
            <a:r>
              <a:rPr lang="en-US" sz="44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Khởi động: </a:t>
            </a:r>
          </a:p>
          <a:p>
            <a:pPr algn="just"/>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Nghe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và</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vận</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động</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theo</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nhạc</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bài</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i="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Bao </a:t>
            </a:r>
            <a:r>
              <a:rPr lang="en-US" sz="2800" b="1" i="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lì</a:t>
            </a:r>
            <a:r>
              <a:rPr lang="en-US" sz="2800" b="1" i="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i="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xì</a:t>
            </a:r>
            <a:r>
              <a:rPr lang="en-US" sz="2800" b="1" i="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i="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đỏ</a:t>
            </a:r>
            <a:r>
              <a:rPr lang="en-US" sz="2800" b="1" i="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của</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NS </a:t>
            </a:r>
            <a:r>
              <a:rPr lang="en-US" sz="2800"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Văn</a:t>
            </a:r>
            <a:r>
              <a:rPr lang="en-US" sz="2800"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Chung</a:t>
            </a:r>
            <a:endParaRPr lang="en-US" sz="2800" dirty="0">
              <a:solidFill>
                <a:srgbClr val="0070C0"/>
              </a:solidFill>
              <a:effectLst>
                <a:outerShdw blurRad="38100" dist="38100" dir="2700000" algn="tl">
                  <a:srgbClr val="000000">
                    <a:alpha val="43137"/>
                  </a:srgbClr>
                </a:outerShdw>
              </a:effectLst>
              <a:latin typeface="Constantia" panose="02030602050306030303" pitchFamily="18" charset="0"/>
            </a:endParaRPr>
          </a:p>
        </p:txBody>
      </p:sp>
      <p:pic>
        <p:nvPicPr>
          <p:cNvPr id="5" name="Online Media 4" descr="Bao LÃ¬ XÃ¬ Äá» - BÃ© Candy Ngá»c HÃ  - Nháº¡c Thiáº¿u XuÃ¢n Nhi Cá»±c SÃ´i Äá»ng DÃ nh Cho BÃ© 2023">
            <a:hlinkClick r:id="" action="ppaction://media"/>
            <a:extLst>
              <a:ext uri="{FF2B5EF4-FFF2-40B4-BE49-F238E27FC236}">
                <a16:creationId xmlns:a16="http://schemas.microsoft.com/office/drawing/2014/main" xmlns="" id="{5FEEACEC-F800-AC49-A170-46FC62B7EAE6}"/>
              </a:ext>
            </a:extLst>
          </p:cNvPr>
          <p:cNvPicPr>
            <a:picLocks noGrp="1" noRot="1" noChangeAspect="1"/>
          </p:cNvPicPr>
          <p:nvPr>
            <p:ph idx="1"/>
            <a:videoFile r:link="rId1"/>
          </p:nvPr>
        </p:nvPicPr>
        <p:blipFill>
          <a:blip r:embed="rId4"/>
          <a:stretch>
            <a:fillRect/>
          </a:stretch>
        </p:blipFill>
        <p:spPr>
          <a:xfrm>
            <a:off x="1905654" y="1699930"/>
            <a:ext cx="8636539" cy="4879975"/>
          </a:xfrm>
          <a:prstGeom prst="rect">
            <a:avLst/>
          </a:prstGeom>
        </p:spPr>
      </p:pic>
    </p:spTree>
    <p:extLst>
      <p:ext uri="{BB962C8B-B14F-4D97-AF65-F5344CB8AC3E}">
        <p14:creationId xmlns:p14="http://schemas.microsoft.com/office/powerpoint/2010/main" val="2492006736"/>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18"/>
            <a:ext cx="12192000" cy="824948"/>
          </a:xfrm>
          <a:solidFill>
            <a:schemeClr val="accent4">
              <a:lumMod val="40000"/>
              <a:lumOff val="60000"/>
            </a:schemeClr>
          </a:solidFill>
        </p:spPr>
        <p:txBody>
          <a:bodyPr>
            <a:normAutofit/>
          </a:bodyPr>
          <a:lstStyle/>
          <a:p>
            <a:pPr algn="just"/>
            <a:r>
              <a:rPr lang="en-US" sz="2800" b="1" dirty="0">
                <a:solidFill>
                  <a:srgbClr val="C00000"/>
                </a:solidFill>
                <a:latin typeface="Times New Roman" charset="0"/>
                <a:ea typeface="Times New Roman" charset="0"/>
                <a:cs typeface="Times New Roman" charset="0"/>
              </a:rPr>
              <a:t>HOẠT ĐỘNG 3. </a:t>
            </a:r>
            <a:r>
              <a:rPr lang="en-US" sz="2800" b="1" dirty="0" err="1">
                <a:solidFill>
                  <a:srgbClr val="C00000"/>
                </a:solidFill>
                <a:latin typeface="Times New Roman" charset="0"/>
                <a:ea typeface="Times New Roman" charset="0"/>
                <a:cs typeface="Times New Roman" charset="0"/>
              </a:rPr>
              <a:t>Tìm</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hiểu</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tiết</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kiệm</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tiền</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trong</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gia</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đình</a:t>
            </a:r>
            <a:endParaRPr lang="en-US" sz="2800" b="1" dirty="0">
              <a:solidFill>
                <a:srgbClr val="C0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770963" y="5785352"/>
            <a:ext cx="10936941" cy="1023953"/>
          </a:xfrm>
        </p:spPr>
        <p:txBody>
          <a:bodyPr>
            <a:normAutofit/>
          </a:bodyPr>
          <a:lstStyle/>
          <a:p>
            <a:pPr marL="0" lvl="0" indent="0">
              <a:lnSpc>
                <a:spcPct val="100000"/>
              </a:lnSpc>
              <a:spcBef>
                <a:spcPts val="0"/>
              </a:spcBef>
              <a:buNone/>
            </a:pPr>
            <a:r>
              <a:rPr lang="en-US" dirty="0"/>
              <a:t>1. </a:t>
            </a:r>
            <a:r>
              <a:rPr lang="vi-VN" dirty="0"/>
              <a:t>Nêu những cách tiết kiệm tiền của gia đình em trong sinh hoạt hàng ngày</a:t>
            </a:r>
          </a:p>
          <a:p>
            <a:pPr marL="0" lvl="0" indent="0" algn="ctr">
              <a:lnSpc>
                <a:spcPct val="100000"/>
              </a:lnSpc>
              <a:spcBef>
                <a:spcPts val="0"/>
              </a:spcBef>
              <a:buNone/>
            </a:pPr>
            <a:endParaRPr lang="en-US" dirty="0"/>
          </a:p>
        </p:txBody>
      </p:sp>
      <p:pic>
        <p:nvPicPr>
          <p:cNvPr id="5" name="Picture 4">
            <a:extLst>
              <a:ext uri="{FF2B5EF4-FFF2-40B4-BE49-F238E27FC236}">
                <a16:creationId xmlns:a16="http://schemas.microsoft.com/office/drawing/2014/main" xmlns="" id="{D06DB650-C643-3945-A69E-FCB1EEF5F474}"/>
              </a:ext>
            </a:extLst>
          </p:cNvPr>
          <p:cNvPicPr>
            <a:picLocks noChangeAspect="1"/>
          </p:cNvPicPr>
          <p:nvPr/>
        </p:nvPicPr>
        <p:blipFill>
          <a:blip r:embed="rId3"/>
          <a:stretch>
            <a:fillRect/>
          </a:stretch>
        </p:blipFill>
        <p:spPr>
          <a:xfrm>
            <a:off x="143678" y="891149"/>
            <a:ext cx="11420793" cy="4754639"/>
          </a:xfrm>
          <a:prstGeom prst="rect">
            <a:avLst/>
          </a:prstGeom>
        </p:spPr>
      </p:pic>
    </p:spTree>
    <p:extLst>
      <p:ext uri="{BB962C8B-B14F-4D97-AF65-F5344CB8AC3E}">
        <p14:creationId xmlns:p14="http://schemas.microsoft.com/office/powerpoint/2010/main" val="205510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18"/>
            <a:ext cx="12192000" cy="824948"/>
          </a:xfrm>
          <a:solidFill>
            <a:schemeClr val="accent4">
              <a:lumMod val="40000"/>
              <a:lumOff val="60000"/>
            </a:schemeClr>
          </a:solidFill>
        </p:spPr>
        <p:txBody>
          <a:bodyPr>
            <a:normAutofit/>
          </a:bodyPr>
          <a:lstStyle/>
          <a:p>
            <a:pPr algn="just"/>
            <a:r>
              <a:rPr lang="en-US" sz="2800" b="1" dirty="0">
                <a:solidFill>
                  <a:srgbClr val="C00000"/>
                </a:solidFill>
                <a:latin typeface="Times New Roman" charset="0"/>
                <a:ea typeface="Times New Roman" charset="0"/>
                <a:cs typeface="Times New Roman" charset="0"/>
              </a:rPr>
              <a:t>HOẠT ĐỘNG 3. </a:t>
            </a:r>
            <a:r>
              <a:rPr lang="en-US" sz="2800" b="1" dirty="0" err="1">
                <a:solidFill>
                  <a:srgbClr val="C00000"/>
                </a:solidFill>
                <a:latin typeface="Times New Roman" charset="0"/>
                <a:ea typeface="Times New Roman" charset="0"/>
                <a:cs typeface="Times New Roman" charset="0"/>
              </a:rPr>
              <a:t>Tìm</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hiểu</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tiết</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kiệm</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tiền</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trong</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gia</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đình</a:t>
            </a:r>
            <a:endParaRPr lang="en-US" sz="2800" b="1" dirty="0">
              <a:solidFill>
                <a:srgbClr val="C0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770963" y="5785352"/>
            <a:ext cx="10936941" cy="1023953"/>
          </a:xfrm>
        </p:spPr>
        <p:txBody>
          <a:bodyPr>
            <a:normAutofit/>
          </a:bodyPr>
          <a:lstStyle/>
          <a:p>
            <a:pPr marL="0" lvl="0" indent="0">
              <a:lnSpc>
                <a:spcPct val="100000"/>
              </a:lnSpc>
              <a:spcBef>
                <a:spcPts val="0"/>
              </a:spcBef>
              <a:buNone/>
            </a:pPr>
            <a:r>
              <a:rPr lang="en-US" dirty="0"/>
              <a:t>2. </a:t>
            </a:r>
            <a:r>
              <a:rPr lang="vi-VN" dirty="0"/>
              <a:t>Nêu những cách tiết kiệm tiền của gia đình em trong sinh hoạt hàng ngày</a:t>
            </a:r>
          </a:p>
          <a:p>
            <a:pPr marL="0" lvl="0" indent="0" algn="ctr">
              <a:lnSpc>
                <a:spcPct val="100000"/>
              </a:lnSpc>
              <a:spcBef>
                <a:spcPts val="0"/>
              </a:spcBef>
              <a:buNone/>
            </a:pPr>
            <a:endParaRPr lang="en-US" dirty="0"/>
          </a:p>
        </p:txBody>
      </p:sp>
      <p:pic>
        <p:nvPicPr>
          <p:cNvPr id="5" name="Picture 4">
            <a:extLst>
              <a:ext uri="{FF2B5EF4-FFF2-40B4-BE49-F238E27FC236}">
                <a16:creationId xmlns:a16="http://schemas.microsoft.com/office/drawing/2014/main" xmlns="" id="{D06DB650-C643-3945-A69E-FCB1EEF5F474}"/>
              </a:ext>
            </a:extLst>
          </p:cNvPr>
          <p:cNvPicPr>
            <a:picLocks noChangeAspect="1"/>
          </p:cNvPicPr>
          <p:nvPr/>
        </p:nvPicPr>
        <p:blipFill>
          <a:blip r:embed="rId3"/>
          <a:stretch>
            <a:fillRect/>
          </a:stretch>
        </p:blipFill>
        <p:spPr>
          <a:xfrm>
            <a:off x="143678" y="891149"/>
            <a:ext cx="11420793" cy="4754639"/>
          </a:xfrm>
          <a:prstGeom prst="rect">
            <a:avLst/>
          </a:prstGeom>
        </p:spPr>
      </p:pic>
    </p:spTree>
    <p:extLst>
      <p:ext uri="{BB962C8B-B14F-4D97-AF65-F5344CB8AC3E}">
        <p14:creationId xmlns:p14="http://schemas.microsoft.com/office/powerpoint/2010/main" val="373523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18"/>
            <a:ext cx="12192000" cy="824948"/>
          </a:xfrm>
          <a:solidFill>
            <a:schemeClr val="accent4">
              <a:lumMod val="40000"/>
              <a:lumOff val="60000"/>
            </a:schemeClr>
          </a:solidFill>
        </p:spPr>
        <p:txBody>
          <a:bodyPr>
            <a:normAutofit/>
          </a:bodyPr>
          <a:lstStyle/>
          <a:p>
            <a:pPr algn="just"/>
            <a:r>
              <a:rPr lang="en-US" sz="2800" b="1" dirty="0">
                <a:solidFill>
                  <a:srgbClr val="C00000"/>
                </a:solidFill>
                <a:latin typeface="Times New Roman" charset="0"/>
                <a:ea typeface="Times New Roman" charset="0"/>
                <a:cs typeface="Times New Roman" charset="0"/>
              </a:rPr>
              <a:t>HOẠT ĐỘNG 3. </a:t>
            </a:r>
            <a:r>
              <a:rPr lang="en-US" sz="2800" b="1" dirty="0" err="1">
                <a:solidFill>
                  <a:srgbClr val="C00000"/>
                </a:solidFill>
                <a:latin typeface="Times New Roman" charset="0"/>
                <a:ea typeface="Times New Roman" charset="0"/>
                <a:cs typeface="Times New Roman" charset="0"/>
              </a:rPr>
              <a:t>Tìm</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hiểu</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tiết</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kiệm</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tiền</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trong</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gia</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đình</a:t>
            </a:r>
            <a:endParaRPr lang="en-US" sz="2800" b="1" dirty="0">
              <a:solidFill>
                <a:srgbClr val="C0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770963" y="5785352"/>
            <a:ext cx="10936941" cy="1023953"/>
          </a:xfrm>
        </p:spPr>
        <p:txBody>
          <a:bodyPr>
            <a:normAutofit/>
          </a:bodyPr>
          <a:lstStyle/>
          <a:p>
            <a:pPr marL="0" lvl="0" indent="0">
              <a:lnSpc>
                <a:spcPct val="100000"/>
              </a:lnSpc>
              <a:spcBef>
                <a:spcPts val="0"/>
              </a:spcBef>
              <a:buNone/>
            </a:pPr>
            <a:r>
              <a:rPr lang="en-US" dirty="0"/>
              <a:t>2. </a:t>
            </a:r>
            <a:r>
              <a:rPr lang="vi-VN" dirty="0"/>
              <a:t>Trao đổi về những cách tiết kiệm tiền mà gia đình em đã thực hiện mỗi khi mua sắm trong dịp đón năm mới</a:t>
            </a:r>
            <a:r>
              <a:rPr lang="en-US" dirty="0"/>
              <a:t> </a:t>
            </a:r>
          </a:p>
        </p:txBody>
      </p:sp>
      <p:pic>
        <p:nvPicPr>
          <p:cNvPr id="5" name="Picture 4">
            <a:extLst>
              <a:ext uri="{FF2B5EF4-FFF2-40B4-BE49-F238E27FC236}">
                <a16:creationId xmlns:a16="http://schemas.microsoft.com/office/drawing/2014/main" xmlns="" id="{D06DB650-C643-3945-A69E-FCB1EEF5F474}"/>
              </a:ext>
            </a:extLst>
          </p:cNvPr>
          <p:cNvPicPr>
            <a:picLocks noChangeAspect="1"/>
          </p:cNvPicPr>
          <p:nvPr/>
        </p:nvPicPr>
        <p:blipFill>
          <a:blip r:embed="rId3"/>
          <a:stretch>
            <a:fillRect/>
          </a:stretch>
        </p:blipFill>
        <p:spPr>
          <a:xfrm>
            <a:off x="143678" y="891149"/>
            <a:ext cx="11420793" cy="4754639"/>
          </a:xfrm>
          <a:prstGeom prst="rect">
            <a:avLst/>
          </a:prstGeom>
        </p:spPr>
      </p:pic>
    </p:spTree>
    <p:extLst>
      <p:ext uri="{BB962C8B-B14F-4D97-AF65-F5344CB8AC3E}">
        <p14:creationId xmlns:p14="http://schemas.microsoft.com/office/powerpoint/2010/main" val="160078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18"/>
            <a:ext cx="12192000" cy="824948"/>
          </a:xfrm>
          <a:solidFill>
            <a:schemeClr val="accent4">
              <a:lumMod val="40000"/>
              <a:lumOff val="60000"/>
            </a:schemeClr>
          </a:solidFill>
        </p:spPr>
        <p:txBody>
          <a:bodyPr>
            <a:normAutofit/>
          </a:bodyPr>
          <a:lstStyle/>
          <a:p>
            <a:pPr algn="just"/>
            <a:r>
              <a:rPr lang="en-US" sz="2800" b="1" dirty="0">
                <a:solidFill>
                  <a:srgbClr val="C00000"/>
                </a:solidFill>
                <a:latin typeface="Times New Roman" charset="0"/>
                <a:ea typeface="Times New Roman" charset="0"/>
                <a:cs typeface="Times New Roman" charset="0"/>
              </a:rPr>
              <a:t>HOẠT ĐỘNG 4. </a:t>
            </a:r>
            <a:r>
              <a:rPr lang="en-US" sz="2800" b="1" dirty="0" err="1">
                <a:solidFill>
                  <a:srgbClr val="C00000"/>
                </a:solidFill>
                <a:latin typeface="Times New Roman" charset="0"/>
                <a:ea typeface="Times New Roman" charset="0"/>
                <a:cs typeface="Times New Roman" charset="0"/>
              </a:rPr>
              <a:t>Xác</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định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cách</a:t>
            </a:r>
            <a:r>
              <a:rPr lang="en-US" sz="2800" b="1" dirty="0">
                <a:solidFill>
                  <a:srgbClr val="C00000"/>
                </a:solidFill>
                <a:latin typeface="Times New Roman" charset="0"/>
                <a:ea typeface="Times New Roman" charset="0"/>
                <a:cs typeface="Times New Roman" charset="0"/>
              </a:rPr>
              <a:t> so </a:t>
            </a:r>
            <a:r>
              <a:rPr lang="en-US" sz="2800" b="1" dirty="0" err="1">
                <a:solidFill>
                  <a:srgbClr val="C00000"/>
                </a:solidFill>
                <a:latin typeface="Times New Roman" charset="0"/>
                <a:ea typeface="Times New Roman" charset="0"/>
                <a:cs typeface="Times New Roman" charset="0"/>
              </a:rPr>
              <a:t>sánh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giá</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cả</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hàng</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hoá</a:t>
            </a:r>
            <a:endParaRPr lang="en-US" sz="2800" b="1" dirty="0">
              <a:solidFill>
                <a:srgbClr val="C0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358589" y="935835"/>
            <a:ext cx="6580094" cy="669236"/>
          </a:xfrm>
        </p:spPr>
        <p:txBody>
          <a:bodyPr>
            <a:normAutofit/>
          </a:bodyPr>
          <a:lstStyle/>
          <a:p>
            <a:pPr marL="0" lvl="0" indent="0">
              <a:lnSpc>
                <a:spcPct val="100000"/>
              </a:lnSpc>
              <a:spcBef>
                <a:spcPts val="0"/>
              </a:spcBef>
              <a:buNone/>
            </a:pPr>
            <a:r>
              <a:rPr lang="en-US" dirty="0"/>
              <a:t>1. </a:t>
            </a:r>
            <a:r>
              <a:rPr lang="vi-VN" dirty="0"/>
              <a:t>Chia sẻ cách so sánh giá cả hàng hoá</a:t>
            </a:r>
            <a:endParaRPr lang="en-US" dirty="0"/>
          </a:p>
        </p:txBody>
      </p:sp>
      <p:pic>
        <p:nvPicPr>
          <p:cNvPr id="8" name="Picture 7">
            <a:extLst>
              <a:ext uri="{FF2B5EF4-FFF2-40B4-BE49-F238E27FC236}">
                <a16:creationId xmlns:a16="http://schemas.microsoft.com/office/drawing/2014/main" xmlns="" id="{8F616577-C908-354F-954E-946E36259B59}"/>
              </a:ext>
            </a:extLst>
          </p:cNvPr>
          <p:cNvPicPr>
            <a:picLocks noChangeAspect="1"/>
          </p:cNvPicPr>
          <p:nvPr/>
        </p:nvPicPr>
        <p:blipFill>
          <a:blip r:embed="rId3"/>
          <a:stretch>
            <a:fillRect/>
          </a:stretch>
        </p:blipFill>
        <p:spPr>
          <a:xfrm>
            <a:off x="3229771" y="1669240"/>
            <a:ext cx="7746929" cy="4670612"/>
          </a:xfrm>
          <a:prstGeom prst="rect">
            <a:avLst/>
          </a:prstGeom>
        </p:spPr>
      </p:pic>
    </p:spTree>
    <p:extLst>
      <p:ext uri="{BB962C8B-B14F-4D97-AF65-F5344CB8AC3E}">
        <p14:creationId xmlns:p14="http://schemas.microsoft.com/office/powerpoint/2010/main" val="15421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18"/>
            <a:ext cx="12192000" cy="824948"/>
          </a:xfrm>
          <a:solidFill>
            <a:schemeClr val="accent4">
              <a:lumMod val="40000"/>
              <a:lumOff val="60000"/>
            </a:schemeClr>
          </a:solidFill>
        </p:spPr>
        <p:txBody>
          <a:bodyPr>
            <a:normAutofit/>
          </a:bodyPr>
          <a:lstStyle/>
          <a:p>
            <a:pPr algn="just"/>
            <a:r>
              <a:rPr lang="en-US" sz="2800" b="1" dirty="0">
                <a:solidFill>
                  <a:srgbClr val="C00000"/>
                </a:solidFill>
                <a:latin typeface="Times New Roman" charset="0"/>
                <a:ea typeface="Times New Roman" charset="0"/>
                <a:cs typeface="Times New Roman" charset="0"/>
              </a:rPr>
              <a:t>HOẠT ĐỘNG 4. </a:t>
            </a:r>
            <a:r>
              <a:rPr lang="en-US" sz="2800" b="1" dirty="0" err="1">
                <a:solidFill>
                  <a:srgbClr val="C00000"/>
                </a:solidFill>
                <a:latin typeface="Times New Roman" charset="0"/>
                <a:ea typeface="Times New Roman" charset="0"/>
                <a:cs typeface="Times New Roman" charset="0"/>
              </a:rPr>
              <a:t>Xác</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định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cách</a:t>
            </a:r>
            <a:r>
              <a:rPr lang="en-US" sz="2800" b="1" dirty="0">
                <a:solidFill>
                  <a:srgbClr val="C00000"/>
                </a:solidFill>
                <a:latin typeface="Times New Roman" charset="0"/>
                <a:ea typeface="Times New Roman" charset="0"/>
                <a:cs typeface="Times New Roman" charset="0"/>
              </a:rPr>
              <a:t> so </a:t>
            </a:r>
            <a:r>
              <a:rPr lang="en-US" sz="2800" b="1" dirty="0" err="1">
                <a:solidFill>
                  <a:srgbClr val="C00000"/>
                </a:solidFill>
                <a:latin typeface="Times New Roman" charset="0"/>
                <a:ea typeface="Times New Roman" charset="0"/>
                <a:cs typeface="Times New Roman" charset="0"/>
              </a:rPr>
              <a:t>sánh</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giá</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cả</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hàng</a:t>
            </a:r>
            <a:r>
              <a:rPr lang="en-US" sz="2800" b="1" dirty="0">
                <a:solidFill>
                  <a:srgbClr val="C00000"/>
                </a:solidFill>
                <a:latin typeface="Times New Roman" charset="0"/>
                <a:ea typeface="Times New Roman" charset="0"/>
                <a:cs typeface="Times New Roman" charset="0"/>
              </a:rPr>
              <a:t> </a:t>
            </a:r>
            <a:r>
              <a:rPr lang="en-US" sz="2800" b="1" dirty="0" err="1">
                <a:solidFill>
                  <a:srgbClr val="C00000"/>
                </a:solidFill>
                <a:latin typeface="Times New Roman" charset="0"/>
                <a:ea typeface="Times New Roman" charset="0"/>
                <a:cs typeface="Times New Roman" charset="0"/>
              </a:rPr>
              <a:t>hoá</a:t>
            </a:r>
            <a:endParaRPr lang="en-US" sz="2800" b="1" dirty="0">
              <a:solidFill>
                <a:srgbClr val="C0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358589" y="935835"/>
            <a:ext cx="6580094" cy="669236"/>
          </a:xfrm>
        </p:spPr>
        <p:txBody>
          <a:bodyPr>
            <a:normAutofit/>
          </a:bodyPr>
          <a:lstStyle/>
          <a:p>
            <a:pPr marL="0" lvl="0" indent="0">
              <a:lnSpc>
                <a:spcPct val="100000"/>
              </a:lnSpc>
              <a:spcBef>
                <a:spcPts val="0"/>
              </a:spcBef>
              <a:buNone/>
            </a:pPr>
            <a:r>
              <a:rPr lang="en-US" dirty="0"/>
              <a:t>2. </a:t>
            </a:r>
            <a:r>
              <a:rPr lang="vi-VN" dirty="0"/>
              <a:t>Thảo luận về cách so sánh giá</a:t>
            </a:r>
            <a:endParaRPr lang="en-US" dirty="0"/>
          </a:p>
        </p:txBody>
      </p:sp>
      <p:pic>
        <p:nvPicPr>
          <p:cNvPr id="8" name="Picture 7">
            <a:extLst>
              <a:ext uri="{FF2B5EF4-FFF2-40B4-BE49-F238E27FC236}">
                <a16:creationId xmlns:a16="http://schemas.microsoft.com/office/drawing/2014/main" xmlns="" id="{8F616577-C908-354F-954E-946E36259B59}"/>
              </a:ext>
            </a:extLst>
          </p:cNvPr>
          <p:cNvPicPr>
            <a:picLocks noChangeAspect="1"/>
          </p:cNvPicPr>
          <p:nvPr/>
        </p:nvPicPr>
        <p:blipFill>
          <a:blip r:embed="rId3"/>
          <a:stretch>
            <a:fillRect/>
          </a:stretch>
        </p:blipFill>
        <p:spPr>
          <a:xfrm>
            <a:off x="3229771" y="1669240"/>
            <a:ext cx="7746929" cy="4670612"/>
          </a:xfrm>
          <a:prstGeom prst="rect">
            <a:avLst/>
          </a:prstGeom>
        </p:spPr>
      </p:pic>
    </p:spTree>
    <p:extLst>
      <p:ext uri="{BB962C8B-B14F-4D97-AF65-F5344CB8AC3E}">
        <p14:creationId xmlns:p14="http://schemas.microsoft.com/office/powerpoint/2010/main" val="233764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5683798-0AB0-7B43-867A-D6154CB14E2B}"/>
              </a:ext>
            </a:extLst>
          </p:cNvPr>
          <p:cNvSpPr>
            <a:spLocks noGrp="1"/>
          </p:cNvSpPr>
          <p:nvPr>
            <p:ph type="title"/>
          </p:nvPr>
        </p:nvSpPr>
        <p:spPr>
          <a:xfrm>
            <a:off x="4725216" y="196823"/>
            <a:ext cx="2490554" cy="701731"/>
          </a:xfrm>
          <a:prstGeom prst="rect">
            <a:avLst/>
          </a:prstGeom>
        </p:spPr>
        <p:txBody>
          <a:bodyPr wrap="none">
            <a:spAutoFit/>
          </a:bodyPr>
          <a:lstStyle/>
          <a:p>
            <a:pPr algn="just"/>
            <a:r>
              <a:rPr lang="en-US"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Tổng</a:t>
            </a:r>
            <a:r>
              <a:rPr lang="en-US"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 </a:t>
            </a:r>
            <a:r>
              <a:rPr lang="en-US" b="1" dirty="0" err="1">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kết</a:t>
            </a:r>
            <a:endParaRPr lang="en-US" b="1" dirty="0">
              <a:solidFill>
                <a:srgbClr val="0070C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endParaRPr>
          </a:p>
        </p:txBody>
      </p:sp>
      <p:pic>
        <p:nvPicPr>
          <p:cNvPr id="3" name="Picture 2">
            <a:extLst>
              <a:ext uri="{FF2B5EF4-FFF2-40B4-BE49-F238E27FC236}">
                <a16:creationId xmlns:a16="http://schemas.microsoft.com/office/drawing/2014/main" xmlns="" id="{7F8DC8DD-8044-6849-B465-5E473A63420F}"/>
              </a:ext>
            </a:extLst>
          </p:cNvPr>
          <p:cNvPicPr>
            <a:picLocks noChangeAspect="1"/>
          </p:cNvPicPr>
          <p:nvPr/>
        </p:nvPicPr>
        <p:blipFill>
          <a:blip r:embed="rId3"/>
          <a:stretch>
            <a:fillRect/>
          </a:stretch>
        </p:blipFill>
        <p:spPr>
          <a:xfrm>
            <a:off x="1295400" y="1079500"/>
            <a:ext cx="9601200" cy="5308600"/>
          </a:xfrm>
          <a:prstGeom prst="rect">
            <a:avLst/>
          </a:prstGeom>
        </p:spPr>
      </p:pic>
    </p:spTree>
    <p:extLst>
      <p:ext uri="{BB962C8B-B14F-4D97-AF65-F5344CB8AC3E}">
        <p14:creationId xmlns:p14="http://schemas.microsoft.com/office/powerpoint/2010/main" val="300833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1109</Words>
  <Application>Microsoft Macintosh PowerPoint</Application>
  <PresentationFormat>Widescreen</PresentationFormat>
  <Paragraphs>70</Paragraphs>
  <Slides>9</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Constantia</vt:lpstr>
      <vt:lpstr>Times New Roman</vt:lpstr>
      <vt:lpstr>Office Theme</vt:lpstr>
      <vt:lpstr>PowerPoint Presentation</vt:lpstr>
      <vt:lpstr>CHỦ ĐỀ 5</vt:lpstr>
      <vt:lpstr>PowerPoint Presentation</vt:lpstr>
      <vt:lpstr>HOẠT ĐỘNG 3. Tìm hiểu các cách tiết kiệm tiền trong gia đình</vt:lpstr>
      <vt:lpstr>HOẠT ĐỘNG 3. Tìm hiểu các cách tiết kiệm tiền trong gia đình</vt:lpstr>
      <vt:lpstr>HOẠT ĐỘNG 3. Tìm hiểu các cách tiết kiệm tiền trong gia đình</vt:lpstr>
      <vt:lpstr>HOẠT ĐỘNG 4. Xác định cách so sánh giá cả hàng hoá</vt:lpstr>
      <vt:lpstr>HOẠT ĐỘNG 4. Xác định cách so sánh giá cả hàng hoá</vt:lpstr>
      <vt:lpstr>Tổng kết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53</cp:revision>
  <dcterms:created xsi:type="dcterms:W3CDTF">2023-01-10T07:47:13Z</dcterms:created>
  <dcterms:modified xsi:type="dcterms:W3CDTF">2023-02-12T07:10:09Z</dcterms:modified>
</cp:coreProperties>
</file>